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4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8" r:id="rId3"/>
    <p:sldId id="259" r:id="rId4"/>
    <p:sldId id="260" r:id="rId5"/>
  </p:sldIdLst>
  <p:sldSz cx="6858000" cy="9144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7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55" d="100"/>
          <a:sy n="55" d="100"/>
        </p:scale>
        <p:origin x="2250" y="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2814" y="-90"/>
      </p:cViewPr>
      <p:guideLst>
        <p:guide orient="horz" pos="2957"/>
        <p:guide pos="223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N&#259;m%202024\BC%20Ch&#7881;%20s&#7889;%20ch&#7845;t%20l&#432;&#7907;ng\Ch&#7881;%20s&#7889;%20ch&#7845;t%20l&#432;&#7907;ng%20QI.2024\D&#7919;%20li&#7879;u%20PTTT%20QI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N&#259;m%202024\BC%20Ch&#7881;%20s&#7889;%20ch&#7845;t%20l&#432;&#7907;ng\Ch&#7881;%20s&#7889;%20ch&#7845;t%20l&#432;&#7907;ng%20QI.2024\D&#7919;%20li&#7879;u%20PTTT%20QI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N&#259;m%202024\BC%20Ch&#7881;%20s&#7889;%20ch&#7845;t%20l&#432;&#7907;ng\Ch&#7881;%20s&#7889;%20ch&#7845;t%20l&#432;&#7907;ng%20QI.2024\D&#7919;%20li&#7879;u%20PTTT%20QII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N&#259;m%202024\BC%20Ch&#7881;%20s&#7889;%20ch&#7845;t%20l&#432;&#7907;ng\Ch&#7881;%20s&#7889;%20ch&#7845;t%20l&#432;&#7907;ng%20QI.2024\D&#7919;%20li&#7879;u%20PTTT%20QII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N&#259;m%202024\BC%20Ch&#7881;%20s&#7889;%20ch&#7845;t%20l&#432;&#7907;ng\Ch&#7881;%20s&#7889;%20ch&#7845;t%20l&#432;&#7907;ng%20QI.2024\D&#7919;%20li&#7879;u%20PTTT%20QII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N&#259;m%202024\BC%20Ch&#7881;%20s&#7889;%20ch&#7845;t%20l&#432;&#7907;ng\Ch&#7881;%20s&#7889;%20ch&#7845;t%20l&#432;&#7907;ng%20QI.2024\D&#7919;%20li&#7879;u%20PTTT%20QII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N&#259;m%202024\BC%20Ch&#7881;%20s&#7889;%20ch&#7845;t%20l&#432;&#7907;ng\Ch&#7881;%20s&#7889;%20ch&#7845;t%20l&#432;&#7907;ng%20QI.2024\D&#7919;%20li&#7879;u%20PTTT%20QII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N&#259;m%202024\BC%20Ch&#7881;%20s&#7889;%20ch&#7845;t%20l&#432;&#7907;ng\Ch&#7881;%20s&#7889;%20ch&#7845;t%20l&#432;&#7907;ng%20QI.2024\D&#7919;%20li&#7879;u%20PTTT%20QII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N&#259;m%202024\BC%20Ch&#7881;%20s&#7889;%20ch&#7845;t%20l&#432;&#7907;ng\Ch&#7881;%20s&#7889;%20ch&#7845;t%20l&#432;&#7907;ng%20QI.2024\D&#7919;%20li&#7879;u%20PTTT%20QII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N&#259;m%202024\BC%20Ch&#7881;%20s&#7889;%20ch&#7845;t%20l&#432;&#7907;ng\Ch&#7881;%20s&#7889;%20ch&#7845;t%20l&#432;&#7907;ng%20QI.2024\D&#7919;%20li&#7879;u%20PTTT%20QII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Tính!$C$432</c:f>
              <c:strCache>
                <c:ptCount val="1"/>
                <c:pt idx="0">
                  <c:v>Quý I/2024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Tính!$B$433:$B$450</c:f>
              <c:strCache>
                <c:ptCount val="18"/>
                <c:pt idx="0">
                  <c:v>Tỷ lệ nhiễm khuẩn chung của bệnh viện</c:v>
                </c:pt>
                <c:pt idx="1">
                  <c:v>Tỷ lệ xét nghiệm không đạt chuẩn</c:v>
                </c:pt>
                <c:pt idx="2">
                  <c:v>Tỷ lệ xét nghiệm không đạt chuẩn phải lấy lại mẫu</c:v>
                </c:pt>
                <c:pt idx="3">
                  <c:v>Tỷ lệ xét nghiệm không đạt chuẩn khác (Lý do hành chính)</c:v>
                </c:pt>
                <c:pt idx="4">
                  <c:v>Tỷ lệ điều dưỡng/người bệnh của toàn bệnh viện</c:v>
                </c:pt>
                <c:pt idx="5">
                  <c:v>Tỷ lệ người bệnh CS cấp 1 được điều dưỡng chăm sóc toàn diện</c:v>
                </c:pt>
                <c:pt idx="6">
                  <c:v>Tỷ lệ NB bị viêm phổi do ứ đọng</c:v>
                </c:pt>
                <c:pt idx="7">
                  <c:v>Tỷ lệ người bệnh bị loét do tỳ đè</c:v>
                </c:pt>
                <c:pt idx="8">
                  <c:v>Tỷ lệ thực hiện mũi tiêm an toàn</c:v>
                </c:pt>
                <c:pt idx="9">
                  <c:v>Tỷ lệ người bệnh được điều dưỡng tư vấn - GDSK</c:v>
                </c:pt>
                <c:pt idx="10">
                  <c:v>Tỷ lệ người bệnh được điều dưỡng hỏi thăm trong ca trực</c:v>
                </c:pt>
                <c:pt idx="11">
                  <c:v>Tỷ lệ chuyển tuyến trên khám chữa bệnh</c:v>
                </c:pt>
                <c:pt idx="12">
                  <c:v>Tỷ lệ hài lòng của người bệnh nội trú</c:v>
                </c:pt>
                <c:pt idx="13">
                  <c:v>Tỷ lệ hài lòng của người bệnh ngoại trú</c:v>
                </c:pt>
                <c:pt idx="14">
                  <c:v>Hiệu suất sử dụng phòng mổ</c:v>
                </c:pt>
                <c:pt idx="15">
                  <c:v>Tỷ lệ người bệnh được cân trọng lượng cơ thể khi nhập viện được ghi trong hồ sơ bệnh án</c:v>
                </c:pt>
                <c:pt idx="16">
                  <c:v>Tỷ lệ người bệnh được đo chiều cao cơ thể khi nhập viện được ghi trong hồ sơ bệnh án</c:v>
                </c:pt>
                <c:pt idx="17">
                  <c:v>Tỷ lệ người bệnh được tính chỉ số khối cơ thể khi nhập viện được ghi trong hồ sơ bệnh án</c:v>
                </c:pt>
              </c:strCache>
            </c:strRef>
          </c:cat>
          <c:val>
            <c:numRef>
              <c:f>Tính!$C$433:$C$450</c:f>
              <c:numCache>
                <c:formatCode>0.00%</c:formatCode>
                <c:ptCount val="18"/>
                <c:pt idx="0" formatCode="0%">
                  <c:v>0</c:v>
                </c:pt>
                <c:pt idx="1">
                  <c:v>3.5099999999999999E-2</c:v>
                </c:pt>
                <c:pt idx="2">
                  <c:v>1.1999999999999999E-3</c:v>
                </c:pt>
                <c:pt idx="3">
                  <c:v>3.39E-2</c:v>
                </c:pt>
                <c:pt idx="4" formatCode="General">
                  <c:v>4.5</c:v>
                </c:pt>
                <c:pt idx="5" formatCode="0%">
                  <c:v>1</c:v>
                </c:pt>
                <c:pt idx="6" formatCode="0%">
                  <c:v>0</c:v>
                </c:pt>
                <c:pt idx="7" formatCode="0%">
                  <c:v>0</c:v>
                </c:pt>
                <c:pt idx="8" formatCode="0%">
                  <c:v>0.95</c:v>
                </c:pt>
                <c:pt idx="9" formatCode="0%">
                  <c:v>1</c:v>
                </c:pt>
                <c:pt idx="10" formatCode="0%">
                  <c:v>0.96</c:v>
                </c:pt>
                <c:pt idx="11">
                  <c:v>8.0000000000000002E-3</c:v>
                </c:pt>
                <c:pt idx="12" formatCode="0%">
                  <c:v>1</c:v>
                </c:pt>
                <c:pt idx="13">
                  <c:v>0.95299999999999996</c:v>
                </c:pt>
                <c:pt idx="14" formatCode="0%">
                  <c:v>0.15</c:v>
                </c:pt>
                <c:pt idx="15" formatCode="0%">
                  <c:v>1</c:v>
                </c:pt>
                <c:pt idx="16" formatCode="0%">
                  <c:v>1</c:v>
                </c:pt>
                <c:pt idx="17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64-46CF-9804-C57C776D5A1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78100208"/>
        <c:axId val="478106112"/>
      </c:barChart>
      <c:catAx>
        <c:axId val="4781002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78106112"/>
        <c:crosses val="autoZero"/>
        <c:auto val="1"/>
        <c:lblAlgn val="ctr"/>
        <c:lblOffset val="100"/>
        <c:noMultiLvlLbl val="0"/>
      </c:catAx>
      <c:valAx>
        <c:axId val="4781061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78100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Tính!$B$463</c:f>
              <c:strCache>
                <c:ptCount val="1"/>
                <c:pt idx="0">
                  <c:v>Thời gian nằm viện trung bình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Tính!$C$462</c:f>
              <c:strCache>
                <c:ptCount val="1"/>
                <c:pt idx="0">
                  <c:v>Ngày</c:v>
                </c:pt>
              </c:strCache>
            </c:strRef>
          </c:cat>
          <c:val>
            <c:numRef>
              <c:f>Tính!$C$463</c:f>
              <c:numCache>
                <c:formatCode>General</c:formatCode>
                <c:ptCount val="1"/>
                <c:pt idx="0">
                  <c:v>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89-46D3-A8E0-EA2ECA7DC7D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78096600"/>
        <c:axId val="478097256"/>
      </c:barChart>
      <c:catAx>
        <c:axId val="4780966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78097256"/>
        <c:crosses val="autoZero"/>
        <c:auto val="1"/>
        <c:lblAlgn val="ctr"/>
        <c:lblOffset val="100"/>
        <c:noMultiLvlLbl val="0"/>
      </c:catAx>
      <c:valAx>
        <c:axId val="4780972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78096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Tính!$C$473</c:f>
              <c:strCache>
                <c:ptCount val="1"/>
                <c:pt idx="0">
                  <c:v>Quý II/2024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Tính!$B$474:$B$502</c:f>
              <c:strCache>
                <c:ptCount val="29"/>
                <c:pt idx="0">
                  <c:v>Tỷ lệ nhiễm khuẩn chung của bệnh viện</c:v>
                </c:pt>
                <c:pt idx="1">
                  <c:v>Tỷ lệ nhiễm khuẩn vết mổ</c:v>
                </c:pt>
                <c:pt idx="2">
                  <c:v>Tỷ lệ tuân thủ vệ sinh tay</c:v>
                </c:pt>
                <c:pt idx="3">
                  <c:v>Tỷ lệ xét nghiệm không đạt chuẩn</c:v>
                </c:pt>
                <c:pt idx="4">
                  <c:v>Tỷ lệ xét nghiệm không đạt chuẩn phải lấy lại mẫu</c:v>
                </c:pt>
                <c:pt idx="5">
                  <c:v>Tỷ lệ xét nghiệm không đạt chuẩn khác (Lý do hành chính)</c:v>
                </c:pt>
                <c:pt idx="6">
                  <c:v>Tỷ lệ điều dưỡng/người bệnh của toàn bệnh viện</c:v>
                </c:pt>
                <c:pt idx="7">
                  <c:v>Tỷ lệ người bệnh CS cấp 1 được điều dưỡng chăm sóc toàn diện</c:v>
                </c:pt>
                <c:pt idx="8">
                  <c:v>Tỷ lệ NB bị viêm phổi do ứ đọng</c:v>
                </c:pt>
                <c:pt idx="9">
                  <c:v>Tỷ lệ người bệnh bị loét do tỳ đè</c:v>
                </c:pt>
                <c:pt idx="10">
                  <c:v>Tỷ lệ thực hiện mũi tiêm an toàn</c:v>
                </c:pt>
                <c:pt idx="11">
                  <c:v>Tỷ lệ người bệnh được điều dưỡng tư vấn - GDSK</c:v>
                </c:pt>
                <c:pt idx="12">
                  <c:v>Tỷ lệ người bệnh được điều dưỡng hỏi thăm trong ca trực</c:v>
                </c:pt>
                <c:pt idx="13">
                  <c:v>Tỷ lệ điều dưỡng tham gia đào tạo</c:v>
                </c:pt>
                <c:pt idx="14">
                  <c:v>Tỷ lệ điều dưỡng tuân thủ quy trình kỹ thuật</c:v>
                </c:pt>
                <c:pt idx="15">
                  <c:v>Tỷ lệ sự cố y khoa gây hậu quả do dùng thuốc cho người bệnh</c:v>
                </c:pt>
                <c:pt idx="16">
                  <c:v>Tỷ suất tai nạn thương tích do vật sắc nhọn</c:v>
                </c:pt>
                <c:pt idx="17">
                  <c:v>Tỷ lệ thực hiện kỹ thuật chuyên môn theo phân tuyến KCB</c:v>
                </c:pt>
                <c:pt idx="18">
                  <c:v>Tỷ lệ phẫu thuật loại 1 trở lên</c:v>
                </c:pt>
                <c:pt idx="19">
                  <c:v>Công suất sử dụng giường bệnh thực tế</c:v>
                </c:pt>
                <c:pt idx="20">
                  <c:v>Tỷ lệ chuyển tuyến trên khám chữa bệnh</c:v>
                </c:pt>
                <c:pt idx="21">
                  <c:v>Tỷ lệ tiêm chủng phòng viêm gan B trong nhân viên y tế</c:v>
                </c:pt>
                <c:pt idx="22">
                  <c:v>Tỷ lệ hài lòng của người bệnh nội trú</c:v>
                </c:pt>
                <c:pt idx="23">
                  <c:v>Tỷ lệ hài lòng của người bệnh ngoại trú</c:v>
                </c:pt>
                <c:pt idx="24">
                  <c:v>Tỷ lệ hài lòng của nhân viên y tế</c:v>
                </c:pt>
                <c:pt idx="25">
                  <c:v>Hiệu suất sử dụng phòng mổ</c:v>
                </c:pt>
                <c:pt idx="26">
                  <c:v>Tỷ lệ người bệnh được cân trọng lượng cơ thể khi nhập viện được ghi trong hồ sơ bệnh án</c:v>
                </c:pt>
                <c:pt idx="27">
                  <c:v>Tỷ lệ người bệnh được đo chiều cao cơ thể khi nhập viện được ghi trong hồ sơ bệnh án</c:v>
                </c:pt>
                <c:pt idx="28">
                  <c:v>Tỷ lệ người bệnh được tính chỉ số khối cơ thể khi nhập viện được ghi trong hồ sơ bệnh án</c:v>
                </c:pt>
              </c:strCache>
            </c:strRef>
          </c:cat>
          <c:val>
            <c:numRef>
              <c:f>Tính!$C$474:$C$502</c:f>
              <c:numCache>
                <c:formatCode>0%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0.79</c:v>
                </c:pt>
                <c:pt idx="3" formatCode="0.00%">
                  <c:v>1.4999999999999999E-2</c:v>
                </c:pt>
                <c:pt idx="4" formatCode="0.00%">
                  <c:v>3.0000000000000001E-3</c:v>
                </c:pt>
                <c:pt idx="5" formatCode="0.00%">
                  <c:v>1.15E-2</c:v>
                </c:pt>
                <c:pt idx="6" formatCode="0.00%">
                  <c:v>4.4999999999999998E-2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0.97</c:v>
                </c:pt>
                <c:pt idx="11">
                  <c:v>1</c:v>
                </c:pt>
                <c:pt idx="12">
                  <c:v>0.96</c:v>
                </c:pt>
                <c:pt idx="13">
                  <c:v>1</c:v>
                </c:pt>
                <c:pt idx="14">
                  <c:v>0.98</c:v>
                </c:pt>
                <c:pt idx="15">
                  <c:v>0</c:v>
                </c:pt>
                <c:pt idx="16">
                  <c:v>0</c:v>
                </c:pt>
                <c:pt idx="17">
                  <c:v>0.77</c:v>
                </c:pt>
                <c:pt idx="18">
                  <c:v>0.51</c:v>
                </c:pt>
                <c:pt idx="19">
                  <c:v>0.69</c:v>
                </c:pt>
                <c:pt idx="20" formatCode="0.00%">
                  <c:v>3.5999999999999999E-3</c:v>
                </c:pt>
                <c:pt idx="21">
                  <c:v>0</c:v>
                </c:pt>
                <c:pt idx="22">
                  <c:v>0.98</c:v>
                </c:pt>
                <c:pt idx="23" formatCode="0.00%">
                  <c:v>0.95499999999999996</c:v>
                </c:pt>
                <c:pt idx="24" formatCode="0.00%">
                  <c:v>0.92900000000000005</c:v>
                </c:pt>
                <c:pt idx="25" formatCode="0.00%">
                  <c:v>0.247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B2-4A4C-8B54-81C2666ABF1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06883144"/>
        <c:axId val="406883472"/>
      </c:barChart>
      <c:catAx>
        <c:axId val="4068831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06883472"/>
        <c:crosses val="autoZero"/>
        <c:auto val="1"/>
        <c:lblAlgn val="ctr"/>
        <c:lblOffset val="100"/>
        <c:noMultiLvlLbl val="0"/>
      </c:catAx>
      <c:valAx>
        <c:axId val="4068834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06883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Tính!$B$514</c:f>
              <c:strCache>
                <c:ptCount val="1"/>
                <c:pt idx="0">
                  <c:v>Thời gian nằm viện trung bình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Tính!$C$513</c:f>
              <c:strCache>
                <c:ptCount val="1"/>
                <c:pt idx="0">
                  <c:v>Ngày</c:v>
                </c:pt>
              </c:strCache>
            </c:strRef>
          </c:cat>
          <c:val>
            <c:numRef>
              <c:f>Tính!$C$514</c:f>
              <c:numCache>
                <c:formatCode>General</c:formatCode>
                <c:ptCount val="1"/>
                <c:pt idx="0">
                  <c:v>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6B-4821-8D36-5ADCAAAE6F7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65834368"/>
        <c:axId val="465837976"/>
      </c:barChart>
      <c:catAx>
        <c:axId val="465834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65837976"/>
        <c:crosses val="autoZero"/>
        <c:auto val="1"/>
        <c:lblAlgn val="ctr"/>
        <c:lblOffset val="100"/>
        <c:noMultiLvlLbl val="0"/>
      </c:catAx>
      <c:valAx>
        <c:axId val="4658379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65834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b="1" dirty="0" err="1"/>
              <a:t>Thời</a:t>
            </a:r>
            <a:r>
              <a:rPr lang="en-US" b="1" dirty="0"/>
              <a:t> </a:t>
            </a:r>
            <a:r>
              <a:rPr lang="en-US" b="1" dirty="0" err="1"/>
              <a:t>gian</a:t>
            </a:r>
            <a:r>
              <a:rPr lang="en-US" b="1" dirty="0"/>
              <a:t> </a:t>
            </a:r>
            <a:r>
              <a:rPr lang="en-US" b="1" dirty="0" err="1"/>
              <a:t>khám</a:t>
            </a:r>
            <a:r>
              <a:rPr lang="en-US" b="1" dirty="0"/>
              <a:t> </a:t>
            </a:r>
            <a:r>
              <a:rPr lang="en-US" b="1" dirty="0" err="1"/>
              <a:t>bệnh</a:t>
            </a:r>
            <a:r>
              <a:rPr lang="en-US" b="1" dirty="0"/>
              <a:t>  (</a:t>
            </a:r>
            <a:r>
              <a:rPr lang="en-US" b="1" dirty="0" err="1"/>
              <a:t>phút</a:t>
            </a:r>
            <a:r>
              <a:rPr lang="en-US" b="1" dirty="0"/>
              <a:t>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Tính!$C$524</c:f>
              <c:strCache>
                <c:ptCount val="1"/>
                <c:pt idx="0">
                  <c:v>Phút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Tính!$B$525:$B$529</c:f>
              <c:strCache>
                <c:ptCount val="5"/>
                <c:pt idx="0">
                  <c:v>Thời gian khám bệnh TB của toàn viện</c:v>
                </c:pt>
                <c:pt idx="1">
                  <c:v>Thời gian khám bệnh đơn thuần</c:v>
                </c:pt>
                <c:pt idx="2">
                  <c:v>Thời gian khám bệnh làm thêm 1 KT</c:v>
                </c:pt>
                <c:pt idx="3">
                  <c:v>Thời gian khám bệnh làm thêm 2 KT</c:v>
                </c:pt>
                <c:pt idx="4">
                  <c:v>Thời gian khám bệnh làm thêm 3 KT</c:v>
                </c:pt>
              </c:strCache>
            </c:strRef>
          </c:cat>
          <c:val>
            <c:numRef>
              <c:f>Tính!$C$525:$C$529</c:f>
              <c:numCache>
                <c:formatCode>General</c:formatCode>
                <c:ptCount val="5"/>
                <c:pt idx="0">
                  <c:v>147.5</c:v>
                </c:pt>
                <c:pt idx="1">
                  <c:v>101.5</c:v>
                </c:pt>
                <c:pt idx="2">
                  <c:v>136</c:v>
                </c:pt>
                <c:pt idx="3">
                  <c:v>152</c:v>
                </c:pt>
                <c:pt idx="4">
                  <c:v>166.5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97-4486-BF27-21D4BC5D39C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74857904"/>
        <c:axId val="474854624"/>
      </c:barChart>
      <c:catAx>
        <c:axId val="4748579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74854624"/>
        <c:crosses val="autoZero"/>
        <c:auto val="1"/>
        <c:lblAlgn val="ctr"/>
        <c:lblOffset val="100"/>
        <c:noMultiLvlLbl val="0"/>
      </c:catAx>
      <c:valAx>
        <c:axId val="4748546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74857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Tính!$B$539:$B$556</c:f>
              <c:strCache>
                <c:ptCount val="18"/>
                <c:pt idx="0">
                  <c:v>Tỷ lệ nhiễm khuẩn chung của bệnh viện</c:v>
                </c:pt>
                <c:pt idx="1">
                  <c:v>Tỷ lệ xét nghiệm không đạt chuẩn</c:v>
                </c:pt>
                <c:pt idx="2">
                  <c:v>Tỷ lệ xét nghiệm không đạt chuẩn phải lấy lại mẫu</c:v>
                </c:pt>
                <c:pt idx="3">
                  <c:v>Tỷ lệ xét nghiệm không đạt chuẩn khác (Lý do hành chính)</c:v>
                </c:pt>
                <c:pt idx="4">
                  <c:v>Tỷ lệ điều dưỡng/người bệnh của toàn bệnh viện</c:v>
                </c:pt>
                <c:pt idx="5">
                  <c:v>Tỷ lệ người bệnh CS cấp 1 được điều dưỡng chăm sóc toàn diện</c:v>
                </c:pt>
                <c:pt idx="6">
                  <c:v>Tỷ lệ NB bị viêm phổi do ứ đọng</c:v>
                </c:pt>
                <c:pt idx="7">
                  <c:v>Tỷ lệ người bệnh bị loét do tỳ đè</c:v>
                </c:pt>
                <c:pt idx="8">
                  <c:v>Tỷ lệ thực hiện mũi tiêm an toàn</c:v>
                </c:pt>
                <c:pt idx="9">
                  <c:v>Tỷ lệ người bệnh được điều dưỡng tư vấn - GDSK</c:v>
                </c:pt>
                <c:pt idx="10">
                  <c:v>Tỷ lệ người bệnh được điều dưỡng hỏi thăm trong ca trực</c:v>
                </c:pt>
                <c:pt idx="11">
                  <c:v>Tỷ lệ chuyển tuyến trên khám chữa bệnh</c:v>
                </c:pt>
                <c:pt idx="12">
                  <c:v>Tỷ lệ hài lòng của người bệnh nội trú</c:v>
                </c:pt>
                <c:pt idx="13">
                  <c:v>Tỷ lệ hài lòng của người bệnh ngoại trú</c:v>
                </c:pt>
                <c:pt idx="14">
                  <c:v>Hiệu suất sử dụng phòng mổ</c:v>
                </c:pt>
                <c:pt idx="15">
                  <c:v>Tỷ lệ người bệnh được cân trọng lượng cơ thể khi nhập viện được ghi trong hồ sơ bệnh án</c:v>
                </c:pt>
                <c:pt idx="16">
                  <c:v>Tỷ lệ người bệnh được đo chiều cao cơ thể khi nhập viện được ghi trong hồ sơ bệnh án</c:v>
                </c:pt>
                <c:pt idx="17">
                  <c:v>Tỷ lệ người bệnh được tính chỉ số khối cơ thể khi nhập viện được ghi trong hồ sơ bệnh án</c:v>
                </c:pt>
              </c:strCache>
            </c:strRef>
          </c:cat>
          <c:val>
            <c:numRef>
              <c:f>Tính!$C$539:$C$556</c:f>
              <c:numCache>
                <c:formatCode>0.00%</c:formatCode>
                <c:ptCount val="18"/>
                <c:pt idx="0" formatCode="0.0%">
                  <c:v>1.7000000000000001E-2</c:v>
                </c:pt>
                <c:pt idx="1">
                  <c:v>1.4999999999999999E-2</c:v>
                </c:pt>
                <c:pt idx="2">
                  <c:v>3.0000000000000001E-3</c:v>
                </c:pt>
                <c:pt idx="3">
                  <c:v>1.15E-2</c:v>
                </c:pt>
                <c:pt idx="4">
                  <c:v>4.4999999999999998E-2</c:v>
                </c:pt>
                <c:pt idx="5" formatCode="0%">
                  <c:v>1</c:v>
                </c:pt>
                <c:pt idx="6" formatCode="0%">
                  <c:v>0</c:v>
                </c:pt>
                <c:pt idx="7" formatCode="0%">
                  <c:v>0</c:v>
                </c:pt>
                <c:pt idx="8" formatCode="0%">
                  <c:v>0.93</c:v>
                </c:pt>
                <c:pt idx="9" formatCode="0%">
                  <c:v>1</c:v>
                </c:pt>
                <c:pt idx="10" formatCode="0%">
                  <c:v>0.95</c:v>
                </c:pt>
                <c:pt idx="11">
                  <c:v>4.4000000000000003E-3</c:v>
                </c:pt>
                <c:pt idx="12" formatCode="0%">
                  <c:v>1</c:v>
                </c:pt>
                <c:pt idx="13" formatCode="0%">
                  <c:v>1</c:v>
                </c:pt>
                <c:pt idx="14">
                  <c:v>0.23669999999999999</c:v>
                </c:pt>
                <c:pt idx="15" formatCode="0%">
                  <c:v>1</c:v>
                </c:pt>
                <c:pt idx="16" formatCode="0%">
                  <c:v>1</c:v>
                </c:pt>
                <c:pt idx="17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4F-4852-8314-AE1ABD90016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24385536"/>
        <c:axId val="424379304"/>
      </c:barChart>
      <c:catAx>
        <c:axId val="4243855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24379304"/>
        <c:crosses val="autoZero"/>
        <c:auto val="1"/>
        <c:lblAlgn val="ctr"/>
        <c:lblOffset val="100"/>
        <c:noMultiLvlLbl val="0"/>
      </c:catAx>
      <c:valAx>
        <c:axId val="4243793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24385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Tính!$B$563</c:f>
              <c:strCache>
                <c:ptCount val="1"/>
                <c:pt idx="0">
                  <c:v>Thời gian nằm viện trung bình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Tính!$C$562</c:f>
              <c:strCache>
                <c:ptCount val="1"/>
                <c:pt idx="0">
                  <c:v>Ngày</c:v>
                </c:pt>
              </c:strCache>
            </c:strRef>
          </c:cat>
          <c:val>
            <c:numRef>
              <c:f>Tính!$C$563</c:f>
              <c:numCache>
                <c:formatCode>General</c:formatCode>
                <c:ptCount val="1"/>
                <c:pt idx="0">
                  <c:v>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1A-44BA-8097-79CC3017DED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24436704"/>
        <c:axId val="424437688"/>
      </c:barChart>
      <c:catAx>
        <c:axId val="4244367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24437688"/>
        <c:crosses val="autoZero"/>
        <c:auto val="1"/>
        <c:lblAlgn val="ctr"/>
        <c:lblOffset val="100"/>
        <c:noMultiLvlLbl val="0"/>
      </c:catAx>
      <c:valAx>
        <c:axId val="4244376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24436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Tính!$B$570:$B$598</c:f>
              <c:strCache>
                <c:ptCount val="29"/>
                <c:pt idx="0">
                  <c:v>Tỷ lệ nhiễm khuẩn chung của bệnh viện</c:v>
                </c:pt>
                <c:pt idx="1">
                  <c:v>Tỷ lệ nhiễm khuẩn vết mổ</c:v>
                </c:pt>
                <c:pt idx="2">
                  <c:v>Tỷ lệ tuân thủ vệ sinh tay</c:v>
                </c:pt>
                <c:pt idx="3">
                  <c:v>Tỷ lệ xét nghiệm không đạt chuẩn</c:v>
                </c:pt>
                <c:pt idx="4">
                  <c:v>Tỷ lệ xét nghiệm không đạt chuẩn phải lấy lại mẫu</c:v>
                </c:pt>
                <c:pt idx="5">
                  <c:v>Tỷ lệ xét nghiệm không đạt chuẩn khác (Lý do hành chính)</c:v>
                </c:pt>
                <c:pt idx="6">
                  <c:v>Tỷ lệ điều dưỡng/người bệnh của toàn bệnh viện</c:v>
                </c:pt>
                <c:pt idx="7">
                  <c:v>Tỷ lệ người bệnh CS cấp 1 được điều dưỡng chăm sóc toàn diện</c:v>
                </c:pt>
                <c:pt idx="8">
                  <c:v>Tỷ lệ NB bị viêm phổi do ứ đọng</c:v>
                </c:pt>
                <c:pt idx="9">
                  <c:v>Tỷ lệ người bệnh bị loét do tỳ đè</c:v>
                </c:pt>
                <c:pt idx="10">
                  <c:v>Tỷ lệ thực hiện mũi tiêm an toàn</c:v>
                </c:pt>
                <c:pt idx="11">
                  <c:v>Tỷ lệ người bệnh được điều dưỡng tư vấn - GDSK</c:v>
                </c:pt>
                <c:pt idx="12">
                  <c:v>Tỷ lệ người bệnh được điều dưỡng hỏi thăm trong ca trực</c:v>
                </c:pt>
                <c:pt idx="13">
                  <c:v>Tỷ lệ điều dưỡng tham gia đào tạo</c:v>
                </c:pt>
                <c:pt idx="14">
                  <c:v>Tỷ lệ điều dưỡng tuân thủ quy trình kỹ thuật</c:v>
                </c:pt>
                <c:pt idx="15">
                  <c:v>Tỷ lệ sự cố y khoa gây hậu quả do dùng thuốc cho người bệnh</c:v>
                </c:pt>
                <c:pt idx="16">
                  <c:v>Tỷ suất tai nạn thương tích do vật sắc nhọn</c:v>
                </c:pt>
                <c:pt idx="17">
                  <c:v>Tỷ lệ thực hiện kỹ thuật chuyên môn theo phân tuyến KCB</c:v>
                </c:pt>
                <c:pt idx="18">
                  <c:v>Tỷ lệ phẫu thuật loại 1 trở lên</c:v>
                </c:pt>
                <c:pt idx="19">
                  <c:v>Công suất sử dụng giường bệnh thực tế</c:v>
                </c:pt>
                <c:pt idx="20">
                  <c:v>Tỷ lệ chuyển tuyến trên khám chữa bệnh</c:v>
                </c:pt>
                <c:pt idx="21">
                  <c:v>Tỷ lệ tiêm chủng phòng viêm gan B trong nhân viên y tế</c:v>
                </c:pt>
                <c:pt idx="22">
                  <c:v>Tỷ lệ hài lòng của người bệnh nội trú</c:v>
                </c:pt>
                <c:pt idx="23">
                  <c:v>Tỷ lệ hài lòng của người bệnh ngoại trú</c:v>
                </c:pt>
                <c:pt idx="24">
                  <c:v>Tỷ lệ hài lòng của nhân viên y tế</c:v>
                </c:pt>
                <c:pt idx="25">
                  <c:v>Hiệu suất sử dụng phòng mổ</c:v>
                </c:pt>
                <c:pt idx="26">
                  <c:v>Tỷ lệ người bệnh được cân trọng lượng cơ thể khi nhập viện được ghi trong hồ sơ bệnh án</c:v>
                </c:pt>
                <c:pt idx="27">
                  <c:v>Tỷ lệ người bệnh được đo chiều cao cơ thể khi nhập viện được ghi trong hồ sơ bệnh án</c:v>
                </c:pt>
                <c:pt idx="28">
                  <c:v>Tỷ lệ người bệnh được tính chỉ số khối cơ thể khi nhập viện được ghi trong hồ sơ bệnh án</c:v>
                </c:pt>
              </c:strCache>
            </c:strRef>
          </c:cat>
          <c:val>
            <c:numRef>
              <c:f>Tính!$C$570:$C$598</c:f>
              <c:numCache>
                <c:formatCode>0.00%</c:formatCode>
                <c:ptCount val="29"/>
                <c:pt idx="0" formatCode="0%">
                  <c:v>0</c:v>
                </c:pt>
                <c:pt idx="1">
                  <c:v>1.7000000000000001E-2</c:v>
                </c:pt>
                <c:pt idx="2">
                  <c:v>0.80500000000000005</c:v>
                </c:pt>
                <c:pt idx="3" formatCode="0%">
                  <c:v>0.01</c:v>
                </c:pt>
                <c:pt idx="4">
                  <c:v>1.4E-3</c:v>
                </c:pt>
                <c:pt idx="5">
                  <c:v>8.6E-3</c:v>
                </c:pt>
                <c:pt idx="6">
                  <c:v>4.4999999999999998E-2</c:v>
                </c:pt>
                <c:pt idx="7" formatCode="0%">
                  <c:v>1</c:v>
                </c:pt>
                <c:pt idx="8" formatCode="0%">
                  <c:v>0</c:v>
                </c:pt>
                <c:pt idx="9" formatCode="0%">
                  <c:v>0</c:v>
                </c:pt>
                <c:pt idx="10" formatCode="0%">
                  <c:v>0.94</c:v>
                </c:pt>
                <c:pt idx="11" formatCode="0%">
                  <c:v>1</c:v>
                </c:pt>
                <c:pt idx="12" formatCode="0%">
                  <c:v>0.95</c:v>
                </c:pt>
                <c:pt idx="13" formatCode="0%">
                  <c:v>1</c:v>
                </c:pt>
                <c:pt idx="14" formatCode="0%">
                  <c:v>0.97</c:v>
                </c:pt>
                <c:pt idx="15" formatCode="0%">
                  <c:v>0</c:v>
                </c:pt>
                <c:pt idx="16" formatCode="0%">
                  <c:v>0</c:v>
                </c:pt>
                <c:pt idx="17" formatCode="0%">
                  <c:v>0.77</c:v>
                </c:pt>
                <c:pt idx="18">
                  <c:v>0.53100000000000003</c:v>
                </c:pt>
                <c:pt idx="19" formatCode="0%">
                  <c:v>0.72</c:v>
                </c:pt>
                <c:pt idx="20">
                  <c:v>3.5000000000000001E-3</c:v>
                </c:pt>
                <c:pt idx="21" formatCode="0%">
                  <c:v>0</c:v>
                </c:pt>
                <c:pt idx="22" formatCode="0%">
                  <c:v>1</c:v>
                </c:pt>
                <c:pt idx="23" formatCode="0%">
                  <c:v>1</c:v>
                </c:pt>
                <c:pt idx="24">
                  <c:v>0.93159999999999998</c:v>
                </c:pt>
                <c:pt idx="25">
                  <c:v>0.2767</c:v>
                </c:pt>
                <c:pt idx="26" formatCode="0%">
                  <c:v>1</c:v>
                </c:pt>
                <c:pt idx="27" formatCode="0%">
                  <c:v>1</c:v>
                </c:pt>
                <c:pt idx="28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01-480A-B2FE-43A46F77709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65811080"/>
        <c:axId val="465818624"/>
      </c:barChart>
      <c:catAx>
        <c:axId val="4658110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65818624"/>
        <c:crosses val="autoZero"/>
        <c:auto val="1"/>
        <c:lblAlgn val="ctr"/>
        <c:lblOffset val="100"/>
        <c:noMultiLvlLbl val="0"/>
      </c:catAx>
      <c:valAx>
        <c:axId val="4658186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65811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Tính!$B$602</c:f>
              <c:strCache>
                <c:ptCount val="1"/>
                <c:pt idx="0">
                  <c:v>Thời gian nằm viện trung bình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Tính!$C$601</c:f>
              <c:strCache>
                <c:ptCount val="1"/>
                <c:pt idx="0">
                  <c:v>Ngày</c:v>
                </c:pt>
              </c:strCache>
            </c:strRef>
          </c:cat>
          <c:val>
            <c:numRef>
              <c:f>Tính!$C$602</c:f>
              <c:numCache>
                <c:formatCode>General</c:formatCode>
                <c:ptCount val="1"/>
                <c:pt idx="0">
                  <c:v>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BD-45F3-ADF2-821006BB4AA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24377336"/>
        <c:axId val="424368808"/>
      </c:barChart>
      <c:catAx>
        <c:axId val="4243773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24368808"/>
        <c:crosses val="autoZero"/>
        <c:auto val="1"/>
        <c:lblAlgn val="ctr"/>
        <c:lblOffset val="100"/>
        <c:noMultiLvlLbl val="0"/>
      </c:catAx>
      <c:valAx>
        <c:axId val="4243688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24377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1300" b="1" i="0" baseline="0" dirty="0" err="1" smtClean="0">
                <a:effectLst/>
              </a:rPr>
              <a:t>Thời</a:t>
            </a:r>
            <a:r>
              <a:rPr lang="en-US" sz="1300" b="1" i="0" baseline="0" dirty="0" smtClean="0">
                <a:effectLst/>
              </a:rPr>
              <a:t> </a:t>
            </a:r>
            <a:r>
              <a:rPr lang="en-US" sz="1300" b="1" i="0" baseline="0" dirty="0" err="1" smtClean="0">
                <a:effectLst/>
              </a:rPr>
              <a:t>gian</a:t>
            </a:r>
            <a:r>
              <a:rPr lang="en-US" sz="1300" b="1" i="0" baseline="0" dirty="0" smtClean="0">
                <a:effectLst/>
              </a:rPr>
              <a:t> </a:t>
            </a:r>
            <a:r>
              <a:rPr lang="en-US" sz="1300" b="1" i="0" baseline="0" dirty="0" err="1" smtClean="0">
                <a:effectLst/>
              </a:rPr>
              <a:t>khám</a:t>
            </a:r>
            <a:r>
              <a:rPr lang="en-US" sz="1300" b="1" i="0" baseline="0" dirty="0" smtClean="0">
                <a:effectLst/>
              </a:rPr>
              <a:t> </a:t>
            </a:r>
            <a:r>
              <a:rPr lang="en-US" sz="1300" b="1" i="0" baseline="0" dirty="0" err="1" smtClean="0">
                <a:effectLst/>
              </a:rPr>
              <a:t>bệnh</a:t>
            </a:r>
            <a:r>
              <a:rPr lang="en-US" sz="1300" b="1" i="0" baseline="0" dirty="0" smtClean="0">
                <a:effectLst/>
              </a:rPr>
              <a:t>  (</a:t>
            </a:r>
            <a:r>
              <a:rPr lang="en-US" sz="1300" b="1" i="0" baseline="0" dirty="0" err="1" smtClean="0">
                <a:effectLst/>
              </a:rPr>
              <a:t>phút</a:t>
            </a:r>
            <a:r>
              <a:rPr lang="en-US" sz="1300" b="1" i="0" baseline="0" dirty="0" smtClean="0">
                <a:effectLst/>
              </a:rPr>
              <a:t>)</a:t>
            </a:r>
            <a:endParaRPr lang="en-US" sz="1300" dirty="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Tính!$B$617:$B$621</c:f>
              <c:strCache>
                <c:ptCount val="5"/>
                <c:pt idx="0">
                  <c:v>Thời gian khám bệnh TB của toàn viện</c:v>
                </c:pt>
                <c:pt idx="1">
                  <c:v>Thời gian khám bệnh đơn thuần</c:v>
                </c:pt>
                <c:pt idx="2">
                  <c:v>Thời gian khám bệnh làm thêm 1 KT</c:v>
                </c:pt>
                <c:pt idx="3">
                  <c:v>Thời gian khám bệnh làm thêm 2 KT</c:v>
                </c:pt>
                <c:pt idx="4">
                  <c:v>Thời gian khám bệnh làm thêm 3 KT</c:v>
                </c:pt>
              </c:strCache>
            </c:strRef>
          </c:cat>
          <c:val>
            <c:numRef>
              <c:f>Tính!$C$617:$C$621</c:f>
              <c:numCache>
                <c:formatCode>General</c:formatCode>
                <c:ptCount val="5"/>
                <c:pt idx="0">
                  <c:v>158.5</c:v>
                </c:pt>
                <c:pt idx="1">
                  <c:v>100.5</c:v>
                </c:pt>
                <c:pt idx="2">
                  <c:v>141</c:v>
                </c:pt>
                <c:pt idx="3">
                  <c:v>140.5</c:v>
                </c:pt>
                <c:pt idx="4">
                  <c:v>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E8-4F38-BAAC-CF52C0D2B5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32016296"/>
        <c:axId val="432016624"/>
      </c:barChart>
      <c:catAx>
        <c:axId val="4320162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32016624"/>
        <c:crosses val="autoZero"/>
        <c:auto val="1"/>
        <c:lblAlgn val="ctr"/>
        <c:lblOffset val="100"/>
        <c:noMultiLvlLbl val="0"/>
      </c:catAx>
      <c:valAx>
        <c:axId val="4320166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32016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40" cy="469424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40" cy="469424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424A9FDB-04C1-4913-969C-9E0375E13A46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0438" y="703263"/>
            <a:ext cx="2641600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40" cy="46942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40" cy="46942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32E229E0-F0F2-4218-BD2E-FEEF47EBC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785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30438" y="703263"/>
            <a:ext cx="26416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229E0-F0F2-4218-BD2E-FEEF47EBC7E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685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30438" y="703263"/>
            <a:ext cx="26416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229E0-F0F2-4218-BD2E-FEEF47EBC7E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488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30438" y="703263"/>
            <a:ext cx="26416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229E0-F0F2-4218-BD2E-FEEF47EBC7E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095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30438" y="703263"/>
            <a:ext cx="26416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229E0-F0F2-4218-BD2E-FEEF47EBC7E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651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28085-0A9F-4C02-AC2F-CEA2EEF02785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E49CC-4417-463E-BDD3-C70140A27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084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28085-0A9F-4C02-AC2F-CEA2EEF02785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E49CC-4417-463E-BDD3-C70140A27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550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28085-0A9F-4C02-AC2F-CEA2EEF02785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E49CC-4417-463E-BDD3-C70140A27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387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28085-0A9F-4C02-AC2F-CEA2EEF02785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E49CC-4417-463E-BDD3-C70140A27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331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28085-0A9F-4C02-AC2F-CEA2EEF02785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E49CC-4417-463E-BDD3-C70140A27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836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28085-0A9F-4C02-AC2F-CEA2EEF02785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E49CC-4417-463E-BDD3-C70140A27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6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28085-0A9F-4C02-AC2F-CEA2EEF02785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E49CC-4417-463E-BDD3-C70140A27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296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28085-0A9F-4C02-AC2F-CEA2EEF02785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E49CC-4417-463E-BDD3-C70140A27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716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28085-0A9F-4C02-AC2F-CEA2EEF02785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E49CC-4417-463E-BDD3-C70140A27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642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28085-0A9F-4C02-AC2F-CEA2EEF02785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E49CC-4417-463E-BDD3-C70140A27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167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28085-0A9F-4C02-AC2F-CEA2EEF02785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E49CC-4417-463E-BDD3-C70140A27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529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28085-0A9F-4C02-AC2F-CEA2EEF02785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E49CC-4417-463E-BDD3-C70140A27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301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1" y="0"/>
            <a:ext cx="6858000" cy="1002359"/>
          </a:xfrm>
          <a:solidFill>
            <a:schemeClr val="tx2"/>
          </a:solidFill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TRUNG TÂM Y TẾ HUYỆN THANH THỦY</a:t>
            </a: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Chung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nâng</a:t>
            </a:r>
            <a:r>
              <a:rPr lang="en-US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sức</a:t>
            </a:r>
            <a:r>
              <a:rPr lang="en-US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khỏe</a:t>
            </a:r>
            <a:r>
              <a:rPr lang="en-US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cộng</a:t>
            </a:r>
            <a:r>
              <a:rPr lang="en-US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đồng</a:t>
            </a:r>
            <a:endParaRPr lang="en-US" sz="2000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143000"/>
            <a:ext cx="6858000" cy="8001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BIÊU ĐỒ CHỈ SỐ CHẤT LƯỢNG BỆNH VIỆN QUÝ I NĂM 2024</a:t>
            </a:r>
          </a:p>
          <a:p>
            <a:pPr marL="0" indent="0" algn="ctr">
              <a:buNone/>
            </a:pP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cáo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giám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quý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2024)</a:t>
            </a:r>
          </a:p>
          <a:p>
            <a:pPr marL="0" indent="0" algn="ctr">
              <a:buNone/>
            </a:pPr>
            <a:endParaRPr lang="en-US" sz="15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07" y="187873"/>
            <a:ext cx="550365" cy="574127"/>
          </a:xfrm>
          <a:prstGeom prst="ellipse">
            <a:avLst/>
          </a:prstGeom>
        </p:spPr>
      </p:pic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7320961"/>
              </p:ext>
            </p:extLst>
          </p:nvPr>
        </p:nvGraphicFramePr>
        <p:xfrm>
          <a:off x="190007" y="1904999"/>
          <a:ext cx="6515593" cy="565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946487"/>
              </p:ext>
            </p:extLst>
          </p:nvPr>
        </p:nvGraphicFramePr>
        <p:xfrm>
          <a:off x="1161803" y="7696200"/>
          <a:ext cx="4572000" cy="1142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71047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6858000" cy="911411"/>
          </a:xfrm>
          <a:solidFill>
            <a:schemeClr val="tx2"/>
          </a:solidFill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TRUNG TÂM Y TẾ HUYỆN THANH THỦY</a:t>
            </a: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Chung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nâng</a:t>
            </a:r>
            <a:r>
              <a:rPr lang="en-US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sức</a:t>
            </a:r>
            <a:r>
              <a:rPr lang="en-US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khỏe</a:t>
            </a:r>
            <a:r>
              <a:rPr lang="en-US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cộng</a:t>
            </a:r>
            <a:r>
              <a:rPr lang="en-US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đồng</a:t>
            </a:r>
            <a:endParaRPr lang="en-US" sz="2000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90600"/>
            <a:ext cx="6858000" cy="8153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BIÊU ĐỒ CHỈ SỐ CHẤT LƯỢNG BỆNH VIỆN QUÝ II NĂM 2024</a:t>
            </a:r>
          </a:p>
          <a:p>
            <a:pPr marL="0" indent="0" algn="ctr">
              <a:buNone/>
            </a:pP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b="1" i="1" dirty="0" err="1" smtClean="0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dirty="0" err="1" smtClean="0">
                <a:latin typeface="Times New Roman" pitchFamily="18" charset="0"/>
                <a:cs typeface="Times New Roman" pitchFamily="18" charset="0"/>
              </a:rPr>
              <a:t>cáo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dirty="0" err="1" smtClean="0">
                <a:latin typeface="Times New Roman" pitchFamily="18" charset="0"/>
                <a:cs typeface="Times New Roman" pitchFamily="18" charset="0"/>
              </a:rPr>
              <a:t>giám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dirty="0" err="1" smtClean="0"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dirty="0" err="1" smtClean="0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dirty="0" err="1" smtClean="0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dirty="0" err="1" smtClean="0"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dirty="0" err="1" smtClean="0"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dirty="0" err="1" smtClean="0">
                <a:latin typeface="Times New Roman" pitchFamily="18" charset="0"/>
                <a:cs typeface="Times New Roman" pitchFamily="18" charset="0"/>
              </a:rPr>
              <a:t>quý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 II </a:t>
            </a:r>
            <a:r>
              <a:rPr lang="en-US" sz="1600" b="1" i="1" dirty="0" err="1" smtClean="0"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 2024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 algn="ctr">
              <a:buNone/>
            </a:pPr>
            <a:endParaRPr lang="en-US" sz="15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"/>
            <a:ext cx="550365" cy="574127"/>
          </a:xfrm>
          <a:prstGeom prst="ellipse">
            <a:avLst/>
          </a:prstGeom>
        </p:spPr>
      </p:pic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1368285"/>
              </p:ext>
            </p:extLst>
          </p:nvPr>
        </p:nvGraphicFramePr>
        <p:xfrm>
          <a:off x="152400" y="1752600"/>
          <a:ext cx="65532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536098"/>
              </p:ext>
            </p:extLst>
          </p:nvPr>
        </p:nvGraphicFramePr>
        <p:xfrm>
          <a:off x="862785" y="6248400"/>
          <a:ext cx="4572000" cy="91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5825647"/>
              </p:ext>
            </p:extLst>
          </p:nvPr>
        </p:nvGraphicFramePr>
        <p:xfrm>
          <a:off x="862785" y="7261039"/>
          <a:ext cx="4572000" cy="1595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02982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55" y="25658"/>
            <a:ext cx="6858000" cy="980009"/>
          </a:xfrm>
          <a:solidFill>
            <a:schemeClr val="tx2"/>
          </a:solidFill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TRUNG TÂM Y TẾ HUYỆN THANH THỦY</a:t>
            </a: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Chung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nâng</a:t>
            </a:r>
            <a:r>
              <a:rPr lang="en-US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sức</a:t>
            </a:r>
            <a:r>
              <a:rPr lang="en-US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khỏe</a:t>
            </a:r>
            <a:r>
              <a:rPr lang="en-US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cộng</a:t>
            </a:r>
            <a:r>
              <a:rPr lang="en-US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đồng</a:t>
            </a:r>
            <a:endParaRPr lang="en-US" sz="2000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143000"/>
            <a:ext cx="6858000" cy="8001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BIÊU ĐỒ CHỈ SỐ CHẤT LƯỢNG BỆNH VIỆN QUÝ III NĂM 2024</a:t>
            </a:r>
          </a:p>
          <a:p>
            <a:pPr marL="0" indent="0" algn="ctr">
              <a:buNone/>
            </a:pP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cáo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giám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quý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III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2024)</a:t>
            </a:r>
          </a:p>
          <a:p>
            <a:pPr marL="0" indent="0" algn="ctr">
              <a:buNone/>
            </a:pPr>
            <a:endParaRPr lang="en-US" sz="15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8600"/>
            <a:ext cx="550365" cy="574127"/>
          </a:xfrm>
          <a:prstGeom prst="ellipse">
            <a:avLst/>
          </a:prstGeom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0977228"/>
              </p:ext>
            </p:extLst>
          </p:nvPr>
        </p:nvGraphicFramePr>
        <p:xfrm>
          <a:off x="152400" y="1904999"/>
          <a:ext cx="6553200" cy="5222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4824894"/>
              </p:ext>
            </p:extLst>
          </p:nvPr>
        </p:nvGraphicFramePr>
        <p:xfrm>
          <a:off x="1295400" y="7467600"/>
          <a:ext cx="4572000" cy="1092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7452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"/>
            <a:ext cx="6858000" cy="863738"/>
          </a:xfrm>
          <a:solidFill>
            <a:schemeClr val="tx2"/>
          </a:solidFill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TRUNG TÂM Y TẾ HUYỆN THANH THỦY</a:t>
            </a: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Chung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nâng</a:t>
            </a:r>
            <a:r>
              <a:rPr lang="en-US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sức</a:t>
            </a:r>
            <a:r>
              <a:rPr lang="en-US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khỏe</a:t>
            </a:r>
            <a:r>
              <a:rPr lang="en-US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cộng</a:t>
            </a:r>
            <a:r>
              <a:rPr lang="en-US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đồng</a:t>
            </a:r>
            <a:endParaRPr lang="en-US" sz="2000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6858000" cy="8229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BIÊU ĐỒ CHỈ SỐ CHẤT LƯỢNG BỆNH VIỆN QUÝ IV NĂM 2024</a:t>
            </a:r>
          </a:p>
          <a:p>
            <a:pPr marL="0" indent="0" algn="ctr">
              <a:buNone/>
            </a:pP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cáo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giám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quý</a:t>
            </a:r>
            <a:r>
              <a:rPr lang="en-US" sz="17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en-US" sz="1700" b="1" i="1" dirty="0" err="1" smtClean="0"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1700" b="1" i="1" dirty="0" smtClean="0">
                <a:latin typeface="Times New Roman" pitchFamily="18" charset="0"/>
                <a:cs typeface="Times New Roman" pitchFamily="18" charset="0"/>
              </a:rPr>
              <a:t> 2024)</a:t>
            </a:r>
          </a:p>
          <a:p>
            <a:pPr marL="0" indent="0" algn="ctr">
              <a:buNone/>
            </a:pPr>
            <a:endParaRPr lang="en-US" sz="15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15" y="111673"/>
            <a:ext cx="550365" cy="574127"/>
          </a:xfrm>
          <a:prstGeom prst="ellipse">
            <a:avLst/>
          </a:prstGeom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8506804"/>
              </p:ext>
            </p:extLst>
          </p:nvPr>
        </p:nvGraphicFramePr>
        <p:xfrm>
          <a:off x="152400" y="1676400"/>
          <a:ext cx="65532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2279456"/>
              </p:ext>
            </p:extLst>
          </p:nvPr>
        </p:nvGraphicFramePr>
        <p:xfrm>
          <a:off x="914400" y="8077200"/>
          <a:ext cx="4572000" cy="909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628375"/>
              </p:ext>
            </p:extLst>
          </p:nvPr>
        </p:nvGraphicFramePr>
        <p:xfrm>
          <a:off x="914400" y="6096000"/>
          <a:ext cx="45720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04885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1241</TotalTime>
  <Words>181</Words>
  <Application>Microsoft Office PowerPoint</Application>
  <PresentationFormat>On-screen Show (4:3)</PresentationFormat>
  <Paragraphs>22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Office Theme</vt:lpstr>
      <vt:lpstr>TRUNG TÂM Y TẾ HUYỆN THANH THỦY Chung tay nâng cao sức khỏe cộng đồng</vt:lpstr>
      <vt:lpstr>          TRUNG TÂM Y TẾ HUYỆN THANH THỦY           Chung tay nâng cao sức khỏe cộng đồng</vt:lpstr>
      <vt:lpstr>        TRUNG TÂM Y TẾ HUYỆN THANH THỦY         Chung tay nâng cao sức khỏe cộng đồng</vt:lpstr>
      <vt:lpstr>          TRUNG TÂM Y TẾ HUYỆN THANH THỦY           Chung tay nâng cao sức khỏe cộng đồng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TRUNG TÂM Y TẾ HUYỆN THANH THỦY Chung tay nâng cao sức khỏe cộng đồng</dc:title>
  <dc:creator>buitaivt</dc:creator>
  <cp:lastModifiedBy>Admin</cp:lastModifiedBy>
  <cp:revision>85</cp:revision>
  <cp:lastPrinted>2025-03-13T08:17:16Z</cp:lastPrinted>
  <dcterms:created xsi:type="dcterms:W3CDTF">2019-10-31T09:06:38Z</dcterms:created>
  <dcterms:modified xsi:type="dcterms:W3CDTF">2025-04-02T07:54:07Z</dcterms:modified>
</cp:coreProperties>
</file>